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6" r:id="rId2"/>
    <p:sldId id="257" r:id="rId3"/>
    <p:sldId id="265" r:id="rId4"/>
    <p:sldId id="258" r:id="rId5"/>
    <p:sldId id="267" r:id="rId6"/>
    <p:sldId id="259" r:id="rId7"/>
    <p:sldId id="260" r:id="rId8"/>
    <p:sldId id="264" r:id="rId9"/>
    <p:sldId id="266" r:id="rId10"/>
    <p:sldId id="262" r:id="rId11"/>
    <p:sldId id="263" r:id="rId12"/>
    <p:sldId id="26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4" d="100"/>
          <a:sy n="64" d="100"/>
        </p:scale>
        <p:origin x="-1752" y="-5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BDE3F05-EB5E-4084-A122-6E88D1FEC7EB}" type="datetimeFigureOut">
              <a:rPr lang="en-US" smtClean="0"/>
              <a:pPr/>
              <a:t>6/1/2011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DD9540B-292D-47D9-A1E3-7CE937CB271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DE3F05-EB5E-4084-A122-6E88D1FEC7EB}" type="datetimeFigureOut">
              <a:rPr lang="en-US" smtClean="0"/>
              <a:pPr/>
              <a:t>6/1/2011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DD9540B-292D-47D9-A1E3-7CE937CB27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DE3F05-EB5E-4084-A122-6E88D1FEC7EB}" type="datetimeFigureOut">
              <a:rPr lang="en-US" smtClean="0"/>
              <a:pPr/>
              <a:t>6/1/2011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DD9540B-292D-47D9-A1E3-7CE937CB271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BDE3F05-EB5E-4084-A122-6E88D1FEC7EB}" type="datetimeFigureOut">
              <a:rPr lang="en-US" smtClean="0"/>
              <a:pPr/>
              <a:t>6/1/2011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DD9540B-292D-47D9-A1E3-7CE937CB2719}"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BDE3F05-EB5E-4084-A122-6E88D1FEC7EB}" type="datetimeFigureOut">
              <a:rPr lang="en-US" smtClean="0"/>
              <a:pPr/>
              <a:t>6/1/2011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DD9540B-292D-47D9-A1E3-7CE937CB2719}"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BDE3F05-EB5E-4084-A122-6E88D1FEC7EB}" type="datetimeFigureOut">
              <a:rPr lang="en-US" smtClean="0"/>
              <a:pPr/>
              <a:t>6/1/2011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DD9540B-292D-47D9-A1E3-7CE937CB2719}"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BDE3F05-EB5E-4084-A122-6E88D1FEC7EB}" type="datetimeFigureOut">
              <a:rPr lang="en-US" smtClean="0"/>
              <a:pPr/>
              <a:t>6/1/2011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DD9540B-292D-47D9-A1E3-7CE937CB271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BDE3F05-EB5E-4084-A122-6E88D1FEC7EB}" type="datetimeFigureOut">
              <a:rPr lang="en-US" smtClean="0"/>
              <a:pPr/>
              <a:t>6/1/2011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DD9540B-292D-47D9-A1E3-7CE937CB2719}"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BDE3F05-EB5E-4084-A122-6E88D1FEC7EB}" type="datetimeFigureOut">
              <a:rPr lang="en-US" smtClean="0"/>
              <a:pPr/>
              <a:t>6/1/2011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DD9540B-292D-47D9-A1E3-7CE937CB27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BDE3F05-EB5E-4084-A122-6E88D1FEC7EB}" type="datetimeFigureOut">
              <a:rPr lang="en-US" smtClean="0"/>
              <a:pPr/>
              <a:t>6/1/2011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DD9540B-292D-47D9-A1E3-7CE937CB271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BDE3F05-EB5E-4084-A122-6E88D1FEC7EB}" type="datetimeFigureOut">
              <a:rPr lang="en-US" smtClean="0"/>
              <a:pPr/>
              <a:t>6/1/2011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DD9540B-292D-47D9-A1E3-7CE937CB2719}"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BDE3F05-EB5E-4084-A122-6E88D1FEC7EB}" type="datetimeFigureOut">
              <a:rPr lang="en-US" smtClean="0"/>
              <a:pPr/>
              <a:t>6/1/2011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DD9540B-292D-47D9-A1E3-7CE937CB271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Recycling</a:t>
            </a:r>
            <a:endParaRPr lang="en-US" dirty="0">
              <a:solidFill>
                <a:schemeClr val="tx1"/>
              </a:solidFill>
            </a:endParaRPr>
          </a:p>
        </p:txBody>
      </p:sp>
      <p:sp>
        <p:nvSpPr>
          <p:cNvPr id="3" name="Subtitle 2"/>
          <p:cNvSpPr>
            <a:spLocks noGrp="1"/>
          </p:cNvSpPr>
          <p:nvPr>
            <p:ph type="subTitle" idx="1"/>
          </p:nvPr>
        </p:nvSpPr>
        <p:spPr/>
        <p:txBody>
          <a:bodyPr/>
          <a:lstStyle/>
          <a:p>
            <a:r>
              <a:rPr lang="en-US" dirty="0" smtClean="0">
                <a:solidFill>
                  <a:schemeClr val="tx1"/>
                </a:solidFill>
              </a:rPr>
              <a:t>By: Ryan Flynn</a:t>
            </a:r>
            <a:endParaRPr lang="en-US" dirty="0">
              <a:solidFill>
                <a:schemeClr val="tx1"/>
              </a:solidFill>
            </a:endParaRPr>
          </a:p>
        </p:txBody>
      </p:sp>
      <p:pic>
        <p:nvPicPr>
          <p:cNvPr id="223234" name="Picture 2" descr="http://www.bourboncountyks.org/images/RecyclingSymbolGreen.jpg"/>
          <p:cNvPicPr>
            <a:picLocks noChangeAspect="1" noChangeArrowheads="1"/>
          </p:cNvPicPr>
          <p:nvPr/>
        </p:nvPicPr>
        <p:blipFill>
          <a:blip r:embed="rId2"/>
          <a:srcRect/>
          <a:stretch>
            <a:fillRect/>
          </a:stretch>
        </p:blipFill>
        <p:spPr bwMode="auto">
          <a:xfrm>
            <a:off x="609600" y="228600"/>
            <a:ext cx="4648199" cy="46482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Recycling protects and expands U.S. manufacturing jobs and increases U.S. competitiveness.</a:t>
            </a:r>
          </a:p>
          <a:p>
            <a:r>
              <a:rPr lang="en-US" dirty="0" smtClean="0"/>
              <a:t>Recycling reduces the need for landfilling and incineration.</a:t>
            </a:r>
          </a:p>
          <a:p>
            <a:r>
              <a:rPr lang="en-US" dirty="0" smtClean="0"/>
              <a:t>Recycling prevents pollution caused by the manufacturing of products from virgin materials.</a:t>
            </a:r>
            <a:endParaRPr lang="en-US" dirty="0"/>
          </a:p>
        </p:txBody>
      </p:sp>
      <p:sp>
        <p:nvSpPr>
          <p:cNvPr id="3" name="Title 2"/>
          <p:cNvSpPr>
            <a:spLocks noGrp="1"/>
          </p:cNvSpPr>
          <p:nvPr>
            <p:ph type="title"/>
          </p:nvPr>
        </p:nvSpPr>
        <p:spPr/>
        <p:txBody>
          <a:bodyPr/>
          <a:lstStyle/>
          <a:p>
            <a:r>
              <a:rPr lang="en-US" dirty="0" smtClean="0">
                <a:solidFill>
                  <a:schemeClr val="tx1"/>
                </a:solidFill>
              </a:rPr>
              <a:t>Benefits of Recycling</a:t>
            </a:r>
            <a:endParaRPr lang="en-US" dirty="0">
              <a:solidFill>
                <a:schemeClr val="tx1"/>
              </a:solidFill>
            </a:endParaRPr>
          </a:p>
        </p:txBody>
      </p:sp>
      <p:pic>
        <p:nvPicPr>
          <p:cNvPr id="1026" name="Picture 2" descr="C:\Users\rflynn\AppData\Local\Microsoft\Windows\Temporary Internet Files\Content.IE5\MD34W00P\MC900281116[1].wmf"/>
          <p:cNvPicPr>
            <a:picLocks noChangeAspect="1" noChangeArrowheads="1"/>
          </p:cNvPicPr>
          <p:nvPr/>
        </p:nvPicPr>
        <p:blipFill>
          <a:blip r:embed="rId2"/>
          <a:srcRect/>
          <a:stretch>
            <a:fillRect/>
          </a:stretch>
        </p:blipFill>
        <p:spPr bwMode="auto">
          <a:xfrm>
            <a:off x="6553200" y="4509286"/>
            <a:ext cx="2209800" cy="234871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sh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Recycling saves energy.</a:t>
            </a:r>
          </a:p>
          <a:p>
            <a:r>
              <a:rPr lang="en-US" dirty="0" smtClean="0"/>
              <a:t>Recycling decreases emissions of greenhouse gases that contribute to global climate change.</a:t>
            </a:r>
          </a:p>
          <a:p>
            <a:r>
              <a:rPr lang="en-US" dirty="0" smtClean="0"/>
              <a:t>Recycling conserves natural resources such as timber, water, and minerals.</a:t>
            </a:r>
          </a:p>
          <a:p>
            <a:r>
              <a:rPr lang="en-US" dirty="0" smtClean="0"/>
              <a:t>Recycling helps sustain the environment for future generations.</a:t>
            </a:r>
            <a:endParaRPr lang="en-US" dirty="0"/>
          </a:p>
        </p:txBody>
      </p:sp>
      <p:sp>
        <p:nvSpPr>
          <p:cNvPr id="3" name="Title 2"/>
          <p:cNvSpPr>
            <a:spLocks noGrp="1"/>
          </p:cNvSpPr>
          <p:nvPr>
            <p:ph type="title"/>
          </p:nvPr>
        </p:nvSpPr>
        <p:spPr/>
        <p:txBody>
          <a:bodyPr/>
          <a:lstStyle/>
          <a:p>
            <a:r>
              <a:rPr lang="en-US" dirty="0" smtClean="0">
                <a:solidFill>
                  <a:schemeClr val="tx1"/>
                </a:solidFill>
              </a:rPr>
              <a:t>More</a:t>
            </a:r>
            <a:r>
              <a:rPr lang="en-US" dirty="0" smtClean="0"/>
              <a:t> </a:t>
            </a:r>
            <a:r>
              <a:rPr lang="en-US" dirty="0" smtClean="0">
                <a:solidFill>
                  <a:schemeClr val="tx1"/>
                </a:solidFill>
              </a:rPr>
              <a:t>Benefits of Recycling</a:t>
            </a:r>
            <a:endParaRPr lang="en-US" dirty="0"/>
          </a:p>
        </p:txBody>
      </p:sp>
      <p:pic>
        <p:nvPicPr>
          <p:cNvPr id="2050" name="Picture 2" descr="C:\Users\rflynn\AppData\Local\Microsoft\Windows\Temporary Internet Files\Content.IE5\HQDN1T43\MC900438179[1].wmf"/>
          <p:cNvPicPr>
            <a:picLocks noChangeAspect="1" noChangeArrowheads="1"/>
          </p:cNvPicPr>
          <p:nvPr/>
        </p:nvPicPr>
        <p:blipFill>
          <a:blip r:embed="rId2"/>
          <a:srcRect/>
          <a:stretch>
            <a:fillRect/>
          </a:stretch>
        </p:blipFill>
        <p:spPr bwMode="auto">
          <a:xfrm>
            <a:off x="6553200" y="4572000"/>
            <a:ext cx="1981200" cy="217133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aste_stream_graph.jpg"/>
          <p:cNvPicPr>
            <a:picLocks noGrp="1" noChangeAspect="1"/>
          </p:cNvPicPr>
          <p:nvPr>
            <p:ph idx="1"/>
          </p:nvPr>
        </p:nvPicPr>
        <p:blipFill>
          <a:blip r:embed="rId2"/>
          <a:stretch>
            <a:fillRect/>
          </a:stretch>
        </p:blipFill>
        <p:spPr>
          <a:xfrm>
            <a:off x="1905000" y="1447800"/>
            <a:ext cx="6003827" cy="4525962"/>
          </a:xfrm>
        </p:spPr>
      </p:pic>
      <p:sp>
        <p:nvSpPr>
          <p:cNvPr id="3" name="Title 2"/>
          <p:cNvSpPr>
            <a:spLocks noGrp="1"/>
          </p:cNvSpPr>
          <p:nvPr>
            <p:ph type="title"/>
          </p:nvPr>
        </p:nvSpPr>
        <p:spPr/>
        <p:txBody>
          <a:bodyPr/>
          <a:lstStyle/>
          <a:p>
            <a:r>
              <a:rPr lang="en-US" dirty="0" smtClean="0">
                <a:solidFill>
                  <a:schemeClr val="tx1"/>
                </a:solidFill>
              </a:rPr>
              <a:t>How Much Can Be Recycled? </a:t>
            </a:r>
            <a:endParaRPr lang="en-US" dirty="0">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i="1" dirty="0" smtClean="0"/>
              <a:t>Recycling</a:t>
            </a:r>
            <a:r>
              <a:rPr lang="en-US" dirty="0" smtClean="0"/>
              <a:t>  is processing used materials into new products to prevent waste of potentially useful materials. </a:t>
            </a:r>
            <a:endParaRPr lang="en-US" dirty="0"/>
          </a:p>
        </p:txBody>
      </p:sp>
      <p:sp>
        <p:nvSpPr>
          <p:cNvPr id="2" name="Title 1"/>
          <p:cNvSpPr>
            <a:spLocks noGrp="1"/>
          </p:cNvSpPr>
          <p:nvPr>
            <p:ph type="title"/>
          </p:nvPr>
        </p:nvSpPr>
        <p:spPr/>
        <p:txBody>
          <a:bodyPr/>
          <a:lstStyle/>
          <a:p>
            <a:r>
              <a:rPr lang="en-US" dirty="0" smtClean="0">
                <a:solidFill>
                  <a:schemeClr val="tx1"/>
                </a:solidFill>
              </a:rPr>
              <a:t>What is Recycling?</a:t>
            </a:r>
            <a:endParaRPr lang="en-US" dirty="0">
              <a:solidFill>
                <a:schemeClr val="tx1"/>
              </a:solidFill>
            </a:endParaRPr>
          </a:p>
        </p:txBody>
      </p:sp>
      <p:pic>
        <p:nvPicPr>
          <p:cNvPr id="222209" name="Picture 1" descr="C:\Users\rflynn\AppData\Local\Microsoft\Windows\Temporary Internet Files\Content.IE5\MD34W00P\MC900437845[1].wmf"/>
          <p:cNvPicPr>
            <a:picLocks noChangeAspect="1" noChangeArrowheads="1"/>
          </p:cNvPicPr>
          <p:nvPr/>
        </p:nvPicPr>
        <p:blipFill>
          <a:blip r:embed="rId2"/>
          <a:srcRect/>
          <a:stretch>
            <a:fillRect/>
          </a:stretch>
        </p:blipFill>
        <p:spPr bwMode="auto">
          <a:xfrm>
            <a:off x="4876800" y="3005514"/>
            <a:ext cx="3987800" cy="362706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ecycling_cycle.jpg"/>
          <p:cNvPicPr>
            <a:picLocks noGrp="1" noChangeAspect="1"/>
          </p:cNvPicPr>
          <p:nvPr>
            <p:ph idx="1"/>
          </p:nvPr>
        </p:nvPicPr>
        <p:blipFill>
          <a:blip r:embed="rId2"/>
          <a:stretch>
            <a:fillRect/>
          </a:stretch>
        </p:blipFill>
        <p:spPr>
          <a:xfrm>
            <a:off x="1079500" y="1610519"/>
            <a:ext cx="6985000" cy="4267200"/>
          </a:xfrm>
        </p:spPr>
      </p:pic>
      <p:sp>
        <p:nvSpPr>
          <p:cNvPr id="3" name="Title 2"/>
          <p:cNvSpPr>
            <a:spLocks noGrp="1"/>
          </p:cNvSpPr>
          <p:nvPr>
            <p:ph type="title"/>
          </p:nvPr>
        </p:nvSpPr>
        <p:spPr/>
        <p:txBody>
          <a:bodyPr/>
          <a:lstStyle/>
          <a:p>
            <a:r>
              <a:rPr lang="en-US" dirty="0" smtClean="0">
                <a:solidFill>
                  <a:schemeClr val="tx1"/>
                </a:solidFill>
              </a:rPr>
              <a:t>Why is Recycling important?</a:t>
            </a:r>
            <a:endParaRPr lang="en-US" dirty="0">
              <a:solidFill>
                <a:schemeClr val="tx1"/>
              </a:solidFill>
            </a:endParaRPr>
          </a:p>
        </p:txBody>
      </p:sp>
    </p:spTree>
  </p:cSld>
  <p:clrMapOvr>
    <a:masterClrMapping/>
  </p:clrMapOvr>
  <p:transition>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Recycling is a key component of modern waste reduction and is the third component of the "Reduce, Reuse, Recycle" waste hierarchy.</a:t>
            </a:r>
            <a:endParaRPr lang="en-US" dirty="0"/>
          </a:p>
        </p:txBody>
      </p:sp>
      <p:sp>
        <p:nvSpPr>
          <p:cNvPr id="3" name="Title 2"/>
          <p:cNvSpPr>
            <a:spLocks noGrp="1"/>
          </p:cNvSpPr>
          <p:nvPr>
            <p:ph type="title"/>
          </p:nvPr>
        </p:nvSpPr>
        <p:spPr/>
        <p:txBody>
          <a:bodyPr/>
          <a:lstStyle/>
          <a:p>
            <a:r>
              <a:rPr lang="en-US" dirty="0" smtClean="0">
                <a:solidFill>
                  <a:schemeClr val="tx1"/>
                </a:solidFill>
              </a:rPr>
              <a:t>"Reduce, Reuse, Recycle"</a:t>
            </a:r>
            <a:endParaRPr lang="en-US" dirty="0">
              <a:solidFill>
                <a:schemeClr val="tx1"/>
              </a:solidFill>
            </a:endParaRPr>
          </a:p>
        </p:txBody>
      </p:sp>
      <p:pic>
        <p:nvPicPr>
          <p:cNvPr id="224258" name="Picture 2" descr="C:\Users\rflynn\AppData\Local\Microsoft\Windows\Temporary Internet Files\Content.IE5\LE0SUZQR\MC900437795[1].wmf"/>
          <p:cNvPicPr>
            <a:picLocks noChangeAspect="1" noChangeArrowheads="1"/>
          </p:cNvPicPr>
          <p:nvPr/>
        </p:nvPicPr>
        <p:blipFill>
          <a:blip r:embed="rId2"/>
          <a:srcRect/>
          <a:stretch>
            <a:fillRect/>
          </a:stretch>
        </p:blipFill>
        <p:spPr bwMode="auto">
          <a:xfrm>
            <a:off x="5715000" y="3781441"/>
            <a:ext cx="3235325" cy="294320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smtClean="0"/>
              <a:t>Recycling is has been practiced many times in the past. The Greeks and Romans knew that glass could be reused and perfected the art of remaking it. </a:t>
            </a:r>
          </a:p>
          <a:p>
            <a:r>
              <a:rPr lang="en-US" sz="2000" dirty="0" smtClean="0"/>
              <a:t>wealthy people in centuries past did not simply throw things away. Old clothes could be salvaged to make new clothes, curtains or quilts. </a:t>
            </a:r>
          </a:p>
          <a:p>
            <a:r>
              <a:rPr lang="en-US" sz="2000" dirty="0" smtClean="0"/>
              <a:t>Paper was pulped and remade until it disintegrated. Tin, leather, wood…everything could have another purpose.</a:t>
            </a:r>
          </a:p>
          <a:p>
            <a:r>
              <a:rPr lang="en-US" sz="2000" dirty="0" smtClean="0"/>
              <a:t> Waste was foolish at best and in some societies, sinful.</a:t>
            </a:r>
            <a:endParaRPr lang="en-US" sz="2000" dirty="0"/>
          </a:p>
        </p:txBody>
      </p:sp>
      <p:sp>
        <p:nvSpPr>
          <p:cNvPr id="3" name="Title 2"/>
          <p:cNvSpPr>
            <a:spLocks noGrp="1"/>
          </p:cNvSpPr>
          <p:nvPr>
            <p:ph type="title"/>
          </p:nvPr>
        </p:nvSpPr>
        <p:spPr/>
        <p:txBody>
          <a:bodyPr/>
          <a:lstStyle/>
          <a:p>
            <a:r>
              <a:rPr lang="en-US" dirty="0" smtClean="0">
                <a:solidFill>
                  <a:schemeClr val="tx1"/>
                </a:solidFill>
              </a:rPr>
              <a:t>Background of Recycling </a:t>
            </a:r>
            <a:endParaRPr lang="en-US" dirty="0">
              <a:solidFill>
                <a:schemeClr val="tx1"/>
              </a:solidFill>
            </a:endParaRPr>
          </a:p>
        </p:txBody>
      </p:sp>
      <p:pic>
        <p:nvPicPr>
          <p:cNvPr id="2050" name="Picture 2" descr="C:\Users\rflynn\AppData\Local\Microsoft\Windows\Temporary Internet Files\Content.IE5\C940LJB8\MC900437629[1].png"/>
          <p:cNvPicPr>
            <a:picLocks noChangeAspect="1" noChangeArrowheads="1"/>
          </p:cNvPicPr>
          <p:nvPr/>
        </p:nvPicPr>
        <p:blipFill>
          <a:blip r:embed="rId2"/>
          <a:srcRect/>
          <a:stretch>
            <a:fillRect/>
          </a:stretch>
        </p:blipFill>
        <p:spPr bwMode="auto">
          <a:xfrm>
            <a:off x="6553200" y="4419600"/>
            <a:ext cx="2514600" cy="2514600"/>
          </a:xfrm>
          <a:prstGeom prst="rect">
            <a:avLst/>
          </a:prstGeom>
          <a:noFill/>
        </p:spPr>
      </p:pic>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Recyclable materials include many kinds of glass, paper, metal, plastic, textiles, and electronics.</a:t>
            </a:r>
            <a:endParaRPr lang="en-US" dirty="0"/>
          </a:p>
        </p:txBody>
      </p:sp>
      <p:sp>
        <p:nvSpPr>
          <p:cNvPr id="3" name="Title 2"/>
          <p:cNvSpPr>
            <a:spLocks noGrp="1"/>
          </p:cNvSpPr>
          <p:nvPr>
            <p:ph type="title"/>
          </p:nvPr>
        </p:nvSpPr>
        <p:spPr/>
        <p:txBody>
          <a:bodyPr/>
          <a:lstStyle/>
          <a:p>
            <a:r>
              <a:rPr lang="en-US" dirty="0" smtClean="0">
                <a:solidFill>
                  <a:schemeClr val="tx1"/>
                </a:solidFill>
              </a:rPr>
              <a:t>What is Recyclable?</a:t>
            </a:r>
            <a:endParaRPr lang="en-US" dirty="0">
              <a:solidFill>
                <a:schemeClr val="tx1"/>
              </a:solidFill>
            </a:endParaRPr>
          </a:p>
        </p:txBody>
      </p:sp>
      <p:pic>
        <p:nvPicPr>
          <p:cNvPr id="225282" name="Picture 2" descr="C:\Users\rflynn\AppData\Local\Microsoft\Windows\Temporary Internet Files\Content.IE5\C940LJB8\MC900441712[1].png"/>
          <p:cNvPicPr>
            <a:picLocks noChangeAspect="1" noChangeArrowheads="1"/>
          </p:cNvPicPr>
          <p:nvPr/>
        </p:nvPicPr>
        <p:blipFill>
          <a:blip r:embed="rId2"/>
          <a:srcRect/>
          <a:stretch>
            <a:fillRect/>
          </a:stretch>
        </p:blipFill>
        <p:spPr bwMode="auto">
          <a:xfrm>
            <a:off x="4648200" y="2362200"/>
            <a:ext cx="4495800" cy="44958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Recycling reduces reduce the consumption of fresh raw materials, reduce energy usage, reduce air pollution (from incineration) and water pollution (from landfilling) by reducing the need for "conventional" waste disposal, and lower greenhouse gas emissions as compared to the virgin production.</a:t>
            </a:r>
            <a:endParaRPr lang="en-US" dirty="0"/>
          </a:p>
        </p:txBody>
      </p:sp>
      <p:sp>
        <p:nvSpPr>
          <p:cNvPr id="3" name="Title 2"/>
          <p:cNvSpPr>
            <a:spLocks noGrp="1"/>
          </p:cNvSpPr>
          <p:nvPr>
            <p:ph type="title"/>
          </p:nvPr>
        </p:nvSpPr>
        <p:spPr/>
        <p:txBody>
          <a:bodyPr/>
          <a:lstStyle/>
          <a:p>
            <a:r>
              <a:rPr lang="en-US" dirty="0" smtClean="0">
                <a:solidFill>
                  <a:schemeClr val="tx1"/>
                </a:solidFill>
              </a:rPr>
              <a:t>Why Should You Recycle?</a:t>
            </a:r>
            <a:endParaRPr lang="en-US" dirty="0">
              <a:solidFill>
                <a:schemeClr val="tx1"/>
              </a:solidFill>
            </a:endParaRPr>
          </a:p>
        </p:txBody>
      </p:sp>
      <p:pic>
        <p:nvPicPr>
          <p:cNvPr id="226309" name="Picture 5" descr="C:\Users\rflynn\AppData\Local\Microsoft\Windows\Temporary Internet Files\Content.IE5\MD34W00P\MC900391222[1].wmf"/>
          <p:cNvPicPr>
            <a:picLocks noChangeAspect="1" noChangeArrowheads="1"/>
          </p:cNvPicPr>
          <p:nvPr/>
        </p:nvPicPr>
        <p:blipFill>
          <a:blip r:embed="rId2"/>
          <a:srcRect/>
          <a:stretch>
            <a:fillRect/>
          </a:stretch>
        </p:blipFill>
        <p:spPr bwMode="auto">
          <a:xfrm>
            <a:off x="6324600" y="4390847"/>
            <a:ext cx="2514600" cy="246715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Why Should You Recycle?</a:t>
            </a:r>
            <a:endParaRPr lang="en-US" dirty="0"/>
          </a:p>
        </p:txBody>
      </p:sp>
      <p:sp>
        <p:nvSpPr>
          <p:cNvPr id="5" name="Text Placeholder 4"/>
          <p:cNvSpPr>
            <a:spLocks noGrp="1"/>
          </p:cNvSpPr>
          <p:nvPr>
            <p:ph type="body" idx="1"/>
          </p:nvPr>
        </p:nvSpPr>
        <p:spPr/>
        <p:txBody>
          <a:bodyPr/>
          <a:lstStyle/>
          <a:p>
            <a:pPr algn="ctr"/>
            <a:r>
              <a:rPr lang="en-US" dirty="0" smtClean="0"/>
              <a:t>Landfills</a:t>
            </a:r>
            <a:endParaRPr lang="en-US" dirty="0"/>
          </a:p>
        </p:txBody>
      </p:sp>
      <p:sp>
        <p:nvSpPr>
          <p:cNvPr id="7" name="Text Placeholder 6"/>
          <p:cNvSpPr>
            <a:spLocks noGrp="1"/>
          </p:cNvSpPr>
          <p:nvPr>
            <p:ph type="body" sz="half" idx="3"/>
          </p:nvPr>
        </p:nvSpPr>
        <p:spPr/>
        <p:txBody>
          <a:bodyPr/>
          <a:lstStyle/>
          <a:p>
            <a:pPr algn="ctr"/>
            <a:r>
              <a:rPr lang="en-US" dirty="0" smtClean="0"/>
              <a:t>Incineration</a:t>
            </a:r>
            <a:endParaRPr lang="en-US" dirty="0"/>
          </a:p>
        </p:txBody>
      </p:sp>
      <p:pic>
        <p:nvPicPr>
          <p:cNvPr id="9" name="Content Placeholder 8" descr="Landfill-at-Calgary.jpg"/>
          <p:cNvPicPr>
            <a:picLocks noGrp="1" noChangeAspect="1"/>
          </p:cNvPicPr>
          <p:nvPr>
            <p:ph sz="quarter" idx="2"/>
          </p:nvPr>
        </p:nvPicPr>
        <p:blipFill>
          <a:blip r:embed="rId2"/>
          <a:stretch>
            <a:fillRect/>
          </a:stretch>
        </p:blipFill>
        <p:spPr>
          <a:xfrm>
            <a:off x="457200" y="2070124"/>
            <a:ext cx="4040188" cy="2690765"/>
          </a:xfrm>
        </p:spPr>
      </p:pic>
      <p:pic>
        <p:nvPicPr>
          <p:cNvPr id="10" name="Content Placeholder 9" descr="normal_4890.jpg"/>
          <p:cNvPicPr>
            <a:picLocks noGrp="1" noChangeAspect="1"/>
          </p:cNvPicPr>
          <p:nvPr>
            <p:ph sz="quarter" idx="4"/>
          </p:nvPr>
        </p:nvPicPr>
        <p:blipFill>
          <a:blip r:embed="rId3"/>
          <a:stretch>
            <a:fillRect/>
          </a:stretch>
        </p:blipFill>
        <p:spPr>
          <a:xfrm>
            <a:off x="4724400" y="2057400"/>
            <a:ext cx="3962400" cy="2743200"/>
          </a:xfrm>
        </p:spPr>
      </p:pic>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r>
              <a:rPr lang="en-US" sz="2200" dirty="0" smtClean="0"/>
              <a:t>The recycling process involves three stages.</a:t>
            </a:r>
          </a:p>
          <a:p>
            <a:r>
              <a:rPr lang="en-US" sz="2200" dirty="0" smtClean="0"/>
              <a:t>In the first stage the old products are collected and processed, where they are sorted, cleaned and made ready for recycling or manufacturing new products.</a:t>
            </a:r>
          </a:p>
          <a:p>
            <a:r>
              <a:rPr lang="en-US" sz="2200" dirty="0" smtClean="0"/>
              <a:t>The second stage involves the manufacturing of new products from the raw material obtained by the processing of the old products.</a:t>
            </a:r>
          </a:p>
          <a:p>
            <a:r>
              <a:rPr lang="en-US" sz="2200" dirty="0" smtClean="0"/>
              <a:t>The third and final step in the process ends with the purchasing of recycled goods by the consumers.</a:t>
            </a:r>
            <a:endParaRPr lang="en-US" sz="2200" dirty="0"/>
          </a:p>
        </p:txBody>
      </p:sp>
      <p:sp>
        <p:nvSpPr>
          <p:cNvPr id="7" name="Title 6"/>
          <p:cNvSpPr>
            <a:spLocks noGrp="1"/>
          </p:cNvSpPr>
          <p:nvPr>
            <p:ph type="title"/>
          </p:nvPr>
        </p:nvSpPr>
        <p:spPr/>
        <p:txBody>
          <a:bodyPr/>
          <a:lstStyle/>
          <a:p>
            <a:r>
              <a:rPr lang="en-US" dirty="0" smtClean="0">
                <a:solidFill>
                  <a:schemeClr val="tx1"/>
                </a:solidFill>
              </a:rPr>
              <a:t>Process of Recycling </a:t>
            </a:r>
            <a:endParaRPr lang="en-US" dirty="0">
              <a:solidFill>
                <a:schemeClr val="tx1"/>
              </a:solidFill>
            </a:endParaRPr>
          </a:p>
        </p:txBody>
      </p:sp>
      <p:pic>
        <p:nvPicPr>
          <p:cNvPr id="1026" name="Picture 2" descr="C:\Users\rflynn\AppData\Local\Microsoft\Windows\Temporary Internet Files\Content.IE5\MD34W00P\MC900366470[1].wmf"/>
          <p:cNvPicPr>
            <a:picLocks noChangeAspect="1" noChangeArrowheads="1"/>
          </p:cNvPicPr>
          <p:nvPr/>
        </p:nvPicPr>
        <p:blipFill>
          <a:blip r:embed="rId2"/>
          <a:srcRect/>
          <a:stretch>
            <a:fillRect/>
          </a:stretch>
        </p:blipFill>
        <p:spPr bwMode="auto">
          <a:xfrm>
            <a:off x="6858000" y="4876800"/>
            <a:ext cx="1905610" cy="1817827"/>
          </a:xfrm>
          <a:prstGeom prst="rect">
            <a:avLst/>
          </a:prstGeom>
          <a:noFill/>
        </p:spPr>
      </p:pic>
    </p:spTree>
  </p:cSld>
  <p:clrMapOvr>
    <a:masterClrMapping/>
  </p:clrMapOvr>
  <p:transition>
    <p:wipe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7">
      <a:dk1>
        <a:srgbClr val="000000"/>
      </a:dk1>
      <a:lt1>
        <a:sysClr val="window" lastClr="FFFFFF"/>
      </a:lt1>
      <a:dk2>
        <a:srgbClr val="464646"/>
      </a:dk2>
      <a:lt2>
        <a:srgbClr val="DEF5FA"/>
      </a:lt2>
      <a:accent1>
        <a:srgbClr val="04AC2C"/>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120</TotalTime>
  <Words>406</Words>
  <Application>Microsoft Office PowerPoint</Application>
  <PresentationFormat>On-screen Show (4:3)</PresentationFormat>
  <Paragraphs>34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Recycling</vt:lpstr>
      <vt:lpstr>What is Recycling?</vt:lpstr>
      <vt:lpstr>Why is Recycling important?</vt:lpstr>
      <vt:lpstr>"Reduce, Reuse, Recycle"</vt:lpstr>
      <vt:lpstr>Background of Recycling </vt:lpstr>
      <vt:lpstr>What is Recyclable?</vt:lpstr>
      <vt:lpstr>Why Should You Recycle?</vt:lpstr>
      <vt:lpstr>Why Should You Recycle?</vt:lpstr>
      <vt:lpstr>Process of Recycling </vt:lpstr>
      <vt:lpstr>Benefits of Recycling</vt:lpstr>
      <vt:lpstr>More Benefits of Recycling</vt:lpstr>
      <vt:lpstr>How Much Can Be Recycled?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Recycling</dc:title>
  <dc:creator>rflynn</dc:creator>
  <cp:lastModifiedBy>rflynn</cp:lastModifiedBy>
  <cp:revision>22</cp:revision>
  <dcterms:created xsi:type="dcterms:W3CDTF">2011-05-26T12:46:54Z</dcterms:created>
  <dcterms:modified xsi:type="dcterms:W3CDTF">2011-06-01T13:24:22Z</dcterms:modified>
</cp:coreProperties>
</file>